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21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4754880" cy="4754880"/>
          </a:xfrm>
          <a:prstGeom prst="rect">
            <a:avLst>
              <a:gd name="adj" fmla="val 50000"/>
            </a:avLst>
          </a:prstGeom>
          <a:solidFill>
            <a:srgbClr val="E23A2E">
              <a:alpha val="22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9202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9FB0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태권도장 소개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22960" y="228600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822960" y="34290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“운동은 누구나, 예의는 제대로”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22960" y="429768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D9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예의   ·   배려   ·   안전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도장은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예의부터 가르치는, 믿고 맡기는 전문가 도장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“운동은 누구나, 예의는 제대로”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2834640"/>
            <a:ext cx="3520440" cy="2651760"/>
          </a:xfrm>
          <a:prstGeom prst="rect">
            <a:avLst>
              <a:gd name="adj" fmla="val 206897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  <a:effectLst>
            <a:outerShdw sx="100000" sy="100000" kx="0" ky="0" algn="bl" rotWithShape="0" blurRad="101600" dist="38100" dir="5400000">
              <a:srgbClr val="888888">
                <a:alpha val="2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3108960"/>
            <a:ext cx="548640" cy="548640"/>
          </a:xfrm>
          <a:prstGeom prst="rect">
            <a:avLst>
              <a:gd name="adj" fmla="val 1000000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37947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예의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4343400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인사, 존중, 바른 태도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15968" y="2834640"/>
            <a:ext cx="3520440" cy="2651760"/>
          </a:xfrm>
          <a:prstGeom prst="rect">
            <a:avLst>
              <a:gd name="adj" fmla="val 206897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  <a:effectLst>
            <a:outerShdw sx="100000" sy="100000" kx="0" ky="0" algn="bl" rotWithShape="0" blurRad="101600" dist="38100" dir="5400000">
              <a:srgbClr val="888888">
                <a:alpha val="2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590288" y="3108960"/>
            <a:ext cx="548640" cy="548640"/>
          </a:xfrm>
          <a:prstGeom prst="rect">
            <a:avLst>
              <a:gd name="adj" fmla="val 1000000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590288" y="37947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배려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590288" y="4343400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상대방을 생각하는 마음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83296" y="2834640"/>
            <a:ext cx="3520440" cy="2651760"/>
          </a:xfrm>
          <a:prstGeom prst="rect">
            <a:avLst>
              <a:gd name="adj" fmla="val 206897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  <a:effectLst>
            <a:outerShdw sx="100000" sy="100000" kx="0" ky="0" algn="bl" rotWithShape="0" blurRad="101600" dist="38100" dir="5400000">
              <a:srgbClr val="888888">
                <a:alpha val="2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357616" y="3108960"/>
            <a:ext cx="548640" cy="548640"/>
          </a:xfrm>
          <a:prstGeom prst="rect">
            <a:avLst>
              <a:gd name="adj" fmla="val 1000000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8357616" y="3794760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357616" y="4343400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다치지 않는 것이 최우선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지도자 소개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아이를 맡길 사람을 먼저 보세요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291840" cy="4114800"/>
          </a:xfrm>
          <a:prstGeom prst="rect">
            <a:avLst>
              <a:gd name="adj" fmla="val 222222"/>
            </a:avLst>
          </a:prstGeom>
          <a:solidFill>
            <a:srgbClr val="E8E8E8"/>
          </a:solidFill>
          <a:ln w="12700">
            <a:solidFill>
              <a:srgbClr val="E8E4DA"/>
            </a:solidFill>
            <a:prstDash val="dash"/>
          </a:ln>
        </p:spPr>
      </p:sp>
      <p:sp>
        <p:nvSpPr>
          <p:cNvPr id="5" name="Text 3"/>
          <p:cNvSpPr/>
          <p:nvPr/>
        </p:nvSpPr>
        <p:spPr>
          <a:xfrm>
            <a:off x="548640" y="329184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 관장님 사진을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넣어주세요 ]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14800" y="18288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김영태 관장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4114800" y="269748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아이 한 명 한 명의 성향을 먼저 살핍니다.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114800" y="324612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혼내는 지도가 아니라, 성공 경험을 설계합니다.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114800" y="3794760"/>
            <a:ext cx="7498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 [○○]년간 기흥구에서 아이들과 함께했습니다.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114800" y="45720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경력·자격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114800" y="4846320"/>
            <a:ext cx="75895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관장 김영태 (국기원 공인 5단·경력 20) — 현) 용인특례시태권도협회 이사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현) WTTU KOR 전무이사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현) 국기원 기술심의회 의전 부위원장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전) 대학연맹 2위 외 전국대회 다수입상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20년도 국기원원장 표창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24년도 태권도원 이사장 표창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25년도 용인시의장상 표창 | 수석사범 하민우 (국기원 공인 5단·경력 10년) — 용인대학교 태권도학과 졸업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전국대회 다수입상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용인시장상 표창 | 지도사범 조한희 (국기원 공인 4단·경력 6년) — 용인대학교 휴학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경기도협회장 표창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우리가 지키는 3가지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세 가지는 절대 타협하지 않습니다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520440" cy="3566160"/>
          </a:xfrm>
          <a:prstGeom prst="rect">
            <a:avLst>
              <a:gd name="adj" fmla="val 207792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37360" y="2377440"/>
            <a:ext cx="1143000" cy="1143000"/>
          </a:xfrm>
          <a:prstGeom prst="rect">
            <a:avLst>
              <a:gd name="adj" fmla="val 960000"/>
            </a:avLst>
          </a:prstGeom>
          <a:solidFill>
            <a:srgbClr val="EAF1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C4F9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31520" y="37033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예의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22960" y="4343400"/>
            <a:ext cx="2971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인사, 존중, 바른 태도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15968" y="2011680"/>
            <a:ext cx="3520440" cy="3566160"/>
          </a:xfrm>
          <a:prstGeom prst="rect">
            <a:avLst>
              <a:gd name="adj" fmla="val 207792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504688" y="2377440"/>
            <a:ext cx="1143000" cy="1143000"/>
          </a:xfrm>
          <a:prstGeom prst="rect">
            <a:avLst>
              <a:gd name="adj" fmla="val 960000"/>
            </a:avLst>
          </a:prstGeom>
          <a:solidFill>
            <a:srgbClr val="EAF1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C4F9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498848" y="37033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배려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590288" y="4343400"/>
            <a:ext cx="2971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상대방을 생각하는 마음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83296" y="2011680"/>
            <a:ext cx="3520440" cy="3566160"/>
          </a:xfrm>
          <a:prstGeom prst="rect">
            <a:avLst>
              <a:gd name="adj" fmla="val 207792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272016" y="2377440"/>
            <a:ext cx="1143000" cy="1143000"/>
          </a:xfrm>
          <a:prstGeom prst="rect">
            <a:avLst>
              <a:gd name="adj" fmla="val 960000"/>
            </a:avLst>
          </a:prstGeom>
          <a:solidFill>
            <a:srgbClr val="EAF1F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1C4F9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8266176" y="37033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357616" y="4343400"/>
            <a:ext cx="2971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다치지 않는 것이 최우선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이런 아이로 자랍니다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 왔을 때 → [○개월] 뒤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4846320" cy="1051560"/>
          </a:xfrm>
          <a:prstGeom prst="rect">
            <a:avLst>
              <a:gd name="adj" fmla="val 695652"/>
            </a:avLst>
          </a:prstGeom>
          <a:solidFill>
            <a:srgbClr val="F0EEE8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965960"/>
            <a:ext cx="4480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엄마 뒤에 숨던 아이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532120" y="1965960"/>
            <a:ext cx="1097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766560" y="1965960"/>
            <a:ext cx="4846320" cy="1051560"/>
          </a:xfrm>
          <a:prstGeom prst="rect">
            <a:avLst>
              <a:gd name="adj" fmla="val 695652"/>
            </a:avLst>
          </a:prstGeom>
          <a:solidFill>
            <a:srgbClr val="FFFFFF"/>
          </a:solidFill>
          <a:ln w="19050">
            <a:solidFill>
              <a:srgbClr val="E23A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949440" y="1965960"/>
            <a:ext cx="4480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먼저 인사하는 아이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48640" y="3291840"/>
            <a:ext cx="4846320" cy="1051560"/>
          </a:xfrm>
          <a:prstGeom prst="rect">
            <a:avLst>
              <a:gd name="adj" fmla="val 695652"/>
            </a:avLst>
          </a:prstGeom>
          <a:solidFill>
            <a:srgbClr val="F0EEE8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1520" y="3291840"/>
            <a:ext cx="4480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발표 때 손 못 들던 아이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532120" y="3291840"/>
            <a:ext cx="1097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6766560" y="3291840"/>
            <a:ext cx="4846320" cy="1051560"/>
          </a:xfrm>
          <a:prstGeom prst="rect">
            <a:avLst>
              <a:gd name="adj" fmla="val 695652"/>
            </a:avLst>
          </a:prstGeom>
          <a:solidFill>
            <a:srgbClr val="FFFFFF"/>
          </a:solidFill>
          <a:ln w="19050">
            <a:solidFill>
              <a:srgbClr val="E23A2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49440" y="3291840"/>
            <a:ext cx="4480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“저 해볼래요!” 손 드는 아이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4846320" cy="1051560"/>
          </a:xfrm>
          <a:prstGeom prst="rect">
            <a:avLst>
              <a:gd name="adj" fmla="val 695652"/>
            </a:avLst>
          </a:prstGeom>
          <a:solidFill>
            <a:srgbClr val="F0EEE8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4617720"/>
            <a:ext cx="4480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쉽게 포기하던 아이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532120" y="4617720"/>
            <a:ext cx="10972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6766560" y="4617720"/>
            <a:ext cx="4846320" cy="1051560"/>
          </a:xfrm>
          <a:prstGeom prst="rect">
            <a:avLst>
              <a:gd name="adj" fmla="val 695652"/>
            </a:avLst>
          </a:prstGeom>
          <a:solidFill>
            <a:srgbClr val="FFFFFF"/>
          </a:solidFill>
          <a:ln w="19050">
            <a:solidFill>
              <a:srgbClr val="E23A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49440" y="4617720"/>
            <a:ext cx="44805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끝까지 해내는 아이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이런 고민, 있으셨나요?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도장이 이렇게 도와드립니다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064240" cy="1143000"/>
          </a:xfrm>
          <a:prstGeom prst="rect">
            <a:avLst>
              <a:gd name="adj" fmla="val 640000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98424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“아이가 너무 소심해서 자신감을 키워주고 싶어요”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44144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4F9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작은 성공을 쌓아 스스로 믿는 힘을 키웁니다.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3246120"/>
            <a:ext cx="11064240" cy="1143000"/>
          </a:xfrm>
          <a:prstGeom prst="rect">
            <a:avLst>
              <a:gd name="adj" fmla="val 640000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335584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“학원 다니느라 운동할 시간이 없어요”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381304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4F9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짧은 시간이라도 꾸준히 몸을 쓰는 습관을 만들어 드립니다.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4617720"/>
            <a:ext cx="11064240" cy="1143000"/>
          </a:xfrm>
          <a:prstGeom prst="rect">
            <a:avLst>
              <a:gd name="adj" fmla="val 640000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472744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“체력이 약해서 걱정돼요”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2960" y="518464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C4F9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실컷 뛰고 땀 흘리는 즐거운 운동 습관을 만들어요.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수련 계획표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요일·시간대별 반 편성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3072384"/>
                <a:gridCol w="3081528"/>
                <a:gridCol w="3081528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요일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오후반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저녁반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특별반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5213B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5213B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화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5213B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5213B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목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15213B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2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394960"/>
            <a:ext cx="1097280" cy="310896"/>
          </a:xfrm>
          <a:prstGeom prst="rect">
            <a:avLst>
              <a:gd name="adj" fmla="val 1176471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안내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783080" y="539496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요일별 수업 시간과 대상(유치/초등/선수 등)을 칸에 채워주세요.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수련 과정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흰띠에서 검은띠까지, 성장의 단계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2057400" cy="914400"/>
          </a:xfrm>
          <a:prstGeom prst="rect">
            <a:avLst>
              <a:gd name="adj" fmla="val 600000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237744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흰 띠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4290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98064" y="2377440"/>
            <a:ext cx="2057400" cy="914400"/>
          </a:xfrm>
          <a:prstGeom prst="rect">
            <a:avLst>
              <a:gd name="adj" fmla="val 600000"/>
            </a:avLst>
          </a:prstGeom>
          <a:solidFill>
            <a:srgbClr val="F5D400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98064" y="237744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노란 띠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2798064" y="34290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 목표 ]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047488" y="2377440"/>
            <a:ext cx="2057400" cy="914400"/>
          </a:xfrm>
          <a:prstGeom prst="rect">
            <a:avLst>
              <a:gd name="adj" fmla="val 600000"/>
            </a:avLst>
          </a:prstGeom>
          <a:solidFill>
            <a:srgbClr val="1C4F9C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47488" y="237744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파란 띠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047488" y="34290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 목표 ]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296912" y="2377440"/>
            <a:ext cx="2057400" cy="914400"/>
          </a:xfrm>
          <a:prstGeom prst="rect">
            <a:avLst>
              <a:gd name="adj" fmla="val 600000"/>
            </a:avLst>
          </a:prstGeom>
          <a:solidFill>
            <a:srgbClr val="E23A2E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296912" y="237744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빨간 띠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296912" y="34290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 목표 ]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546336" y="2377440"/>
            <a:ext cx="2057400" cy="914400"/>
          </a:xfrm>
          <a:prstGeom prst="rect">
            <a:avLst>
              <a:gd name="adj" fmla="val 600000"/>
            </a:avLst>
          </a:prstGeom>
          <a:solidFill>
            <a:srgbClr val="15213B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546336" y="237744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품/검은띠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9546336" y="3429000"/>
            <a:ext cx="2057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A557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완성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48640" y="5394960"/>
            <a:ext cx="1097280" cy="310896"/>
          </a:xfrm>
          <a:prstGeom prst="rect">
            <a:avLst>
              <a:gd name="adj" fmla="val 1176471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안내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783080" y="539496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띠 단계에서 배우는 것과 목표(품새·발차기·태도)를 채워주세요.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출결 포인트 제도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꾸준히 오면 쌓이고, 보상으로 돌아옵니다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520440" cy="2743200"/>
          </a:xfrm>
          <a:prstGeom prst="rect">
            <a:avLst>
              <a:gd name="adj" fmla="val 266667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783080" y="2423160"/>
            <a:ext cx="1051560" cy="1051560"/>
          </a:xfrm>
          <a:prstGeom prst="rect">
            <a:avLst>
              <a:gd name="adj" fmla="val 8695652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731520" y="365760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출석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4160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수업 [○]P 적립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15968" y="2103120"/>
            <a:ext cx="3520440" cy="2743200"/>
          </a:xfrm>
          <a:prstGeom prst="rect">
            <a:avLst>
              <a:gd name="adj" fmla="val 266667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550408" y="2423160"/>
            <a:ext cx="1051560" cy="1051560"/>
          </a:xfrm>
          <a:prstGeom prst="rect">
            <a:avLst>
              <a:gd name="adj" fmla="val 8695652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4498848" y="365760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과제·미션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98848" y="4160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달성 시 [○]P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083296" y="2103120"/>
            <a:ext cx="3520440" cy="2743200"/>
          </a:xfrm>
          <a:prstGeom prst="rect">
            <a:avLst>
              <a:gd name="adj" fmla="val 266667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317736" y="2423160"/>
            <a:ext cx="1051560" cy="1051560"/>
          </a:xfrm>
          <a:prstGeom prst="rect">
            <a:avLst>
              <a:gd name="adj" fmla="val 8695652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8266176" y="3657600"/>
            <a:ext cx="3154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보상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6176" y="4160520"/>
            <a:ext cx="3154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[○○]P 모으면 선물/승급 혜택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8640" y="5394960"/>
            <a:ext cx="1097280" cy="310896"/>
          </a:xfrm>
          <a:prstGeom prst="rect">
            <a:avLst>
              <a:gd name="adj" fmla="val 1176471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안내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783080" y="539496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적립 기준과 보상(선물·이벤트 등)을 채워주세요.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특별 프로그램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수업 외, 우리 도장만의 특별함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394960" cy="1600200"/>
          </a:xfrm>
          <a:prstGeom prst="rect">
            <a:avLst>
              <a:gd name="adj" fmla="val 457143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214884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방학 특강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27432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[여름/겨울] 집중 프로그램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172200" y="1920240"/>
            <a:ext cx="5394960" cy="1600200"/>
          </a:xfrm>
          <a:prstGeom prst="rect">
            <a:avLst>
              <a:gd name="adj" fmla="val 457143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46520" y="214884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이벤트·캠프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46520" y="27432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[생일파티·체험학습 등]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794760"/>
            <a:ext cx="5394960" cy="1600200"/>
          </a:xfrm>
          <a:prstGeom prst="rect">
            <a:avLst>
              <a:gd name="adj" fmla="val 457143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402336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대회·심사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461772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[품새/겨루기 대회 참가]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172200" y="3794760"/>
            <a:ext cx="5394960" cy="1600200"/>
          </a:xfrm>
          <a:prstGeom prst="rect">
            <a:avLst>
              <a:gd name="adj" fmla="val 457143"/>
            </a:avLst>
          </a:prstGeom>
          <a:solidFill>
            <a:srgbClr val="FFFFFF"/>
          </a:solidFill>
          <a:ln w="12700">
            <a:solidFill>
              <a:srgbClr val="E8E4D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46520" y="402336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인성·리더십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46520" y="461772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[예절·리더십 프로그램]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5623560"/>
            <a:ext cx="1097280" cy="310896"/>
          </a:xfrm>
          <a:prstGeom prst="rect">
            <a:avLst>
              <a:gd name="adj" fmla="val 1176471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안내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783080" y="562356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운영하는 특별 프로그램 내용을 채워주세요.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교육비 안내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투명하고 합리적인 안내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5029200"/>
                <a:gridCol w="3017520"/>
                <a:gridCol w="3017520"/>
              </a:tblGrid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 / 과정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수업 횟수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교육비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120640"/>
            <a:ext cx="1097280" cy="310896"/>
          </a:xfrm>
          <a:prstGeom prst="rect">
            <a:avLst>
              <a:gd name="adj" fmla="val 1176471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안내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783080" y="512064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반별(유치/초등/선수 등) 주 수업 횟수와 교육비를 채워주세요. 셔틀·교재비 별도 여부도 함께.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E23A2E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운행(셔틀) 코스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5213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안전하게 데려다드립니다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6309360"/>
                <a:gridCol w="2377440"/>
              </a:tblGrid>
              <a:tr h="6400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노선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경유지 / 학교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시간</a:t>
                      </a: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13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4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5120640"/>
            <a:ext cx="1097280" cy="310896"/>
          </a:xfrm>
          <a:prstGeom prst="rect">
            <a:avLst>
              <a:gd name="adj" fmla="val 1176471"/>
            </a:avLst>
          </a:prstGeom>
          <a:solidFill>
            <a:srgbClr val="E23A2E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안내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783080" y="512064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3201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 노선·주요 경유 학교·시간을 채워주세요. 등원/하원 구분도 표기하면 좋습니다.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고려대명문태권도  ·  학부모 안내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795528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C71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010-9497-2324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21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3657600"/>
            <a:ext cx="4754880" cy="4754880"/>
          </a:xfrm>
          <a:prstGeom prst="rect">
            <a:avLst>
              <a:gd name="adj" fmla="val 50000"/>
            </a:avLst>
          </a:prstGeom>
          <a:solidFill>
            <a:srgbClr val="1C4F9C">
              <a:alpha val="28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46304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지금, 무료 체험수업 하세요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22960" y="24688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FB0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아이의 첫 변화, 고려대명문태권도에서 시작해요.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3474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D9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상담·체험 문의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22960" y="379476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010-9497-2324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22960" y="4800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FD9A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오시는 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경기 용인시 기흥구 구갈로28번길 연경상가2층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2960" y="57150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B0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네이버에 ‘고려대명문태권도’ 검색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태권도장 브랜드 자동화</dc:creator>
  <cp:lastModifiedBy>태권도장 브랜드 자동화</cp:lastModifiedBy>
  <cp:revision>1</cp:revision>
  <dcterms:created xsi:type="dcterms:W3CDTF">2026-10-03T07:03:12Z</dcterms:created>
  <dcterms:modified xsi:type="dcterms:W3CDTF">2026-10-03T07:03:12Z</dcterms:modified>
</cp:coreProperties>
</file>